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7428" r:id="rId2"/>
    <p:sldId id="502" r:id="rId3"/>
    <p:sldId id="503" r:id="rId4"/>
    <p:sldId id="7430" r:id="rId5"/>
    <p:sldId id="7431" r:id="rId6"/>
    <p:sldId id="7432" r:id="rId7"/>
    <p:sldId id="7433" r:id="rId8"/>
    <p:sldId id="7434" r:id="rId9"/>
    <p:sldId id="743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9" autoAdjust="0"/>
    <p:restoredTop sz="94660"/>
  </p:normalViewPr>
  <p:slideViewPr>
    <p:cSldViewPr snapToGrid="0">
      <p:cViewPr varScale="1">
        <p:scale>
          <a:sx n="84" d="100"/>
          <a:sy n="84" d="100"/>
        </p:scale>
        <p:origin x="646"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714555-11DC-480D-8A04-5EE93D0C81DE}" type="datetimeFigureOut">
              <a:rPr lang="en-US" smtClean="0"/>
              <a:t>10/28/2022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9F8F36-99D1-4A27-AFA3-C99AC8E93C26}" type="slidenum">
              <a:rPr lang="en-US" smtClean="0"/>
              <a:t>‹#›</a:t>
            </a:fld>
            <a:endParaRPr lang="en-US"/>
          </a:p>
        </p:txBody>
      </p:sp>
    </p:spTree>
    <p:extLst>
      <p:ext uri="{BB962C8B-B14F-4D97-AF65-F5344CB8AC3E}">
        <p14:creationId xmlns:p14="http://schemas.microsoft.com/office/powerpoint/2010/main" val="918544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6879" rtl="0" eaLnBrk="1" fontAlgn="auto" latinLnBrk="0" hangingPunct="1">
              <a:lnSpc>
                <a:spcPct val="100000"/>
              </a:lnSpc>
              <a:spcBef>
                <a:spcPts val="0"/>
              </a:spcBef>
              <a:spcAft>
                <a:spcPts val="0"/>
              </a:spcAft>
              <a:buClrTx/>
              <a:buSzTx/>
              <a:buFontTx/>
              <a:buNone/>
              <a:tabLst/>
              <a:defRPr/>
            </a:pPr>
            <a:fld id="{8A8C4D42-A66C-49E0-A172-8989FBB5FF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6879"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1032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5"/>
            <a:ext cx="5181600" cy="980016"/>
          </a:xfrm>
        </p:spPr>
        <p:txBody>
          <a:bodyPr/>
          <a:lstStyle/>
          <a:p>
            <a:r>
              <a:rPr lang="en-US"/>
              <a:t>Click to edit Master title style</a:t>
            </a:r>
          </a:p>
        </p:txBody>
      </p:sp>
      <p:sp>
        <p:nvSpPr>
          <p:cNvPr id="3" name="Subtitle 2"/>
          <p:cNvSpPr>
            <a:spLocks noGrp="1"/>
          </p:cNvSpPr>
          <p:nvPr>
            <p:ph type="subTitle" idx="1"/>
          </p:nvPr>
        </p:nvSpPr>
        <p:spPr>
          <a:xfrm>
            <a:off x="914400" y="2590803"/>
            <a:ext cx="4267200" cy="1168400"/>
          </a:xfrm>
        </p:spPr>
        <p:txBody>
          <a:bodyPr/>
          <a:lstStyle>
            <a:lvl1pPr marL="0" indent="0" algn="ctr">
              <a:buNone/>
              <a:defRPr>
                <a:solidFill>
                  <a:schemeClr val="tx1">
                    <a:tint val="75000"/>
                  </a:schemeClr>
                </a:solidFill>
              </a:defRPr>
            </a:lvl1pPr>
            <a:lvl2pPr marL="304792" indent="0" algn="ctr">
              <a:buNone/>
              <a:defRPr>
                <a:solidFill>
                  <a:schemeClr val="tx1">
                    <a:tint val="75000"/>
                  </a:schemeClr>
                </a:solidFill>
              </a:defRPr>
            </a:lvl2pPr>
            <a:lvl3pPr marL="609583" indent="0" algn="ctr">
              <a:buNone/>
              <a:defRPr>
                <a:solidFill>
                  <a:schemeClr val="tx1">
                    <a:tint val="75000"/>
                  </a:schemeClr>
                </a:solidFill>
              </a:defRPr>
            </a:lvl3pPr>
            <a:lvl4pPr marL="914376" indent="0" algn="ctr">
              <a:buNone/>
              <a:defRPr>
                <a:solidFill>
                  <a:schemeClr val="tx1">
                    <a:tint val="75000"/>
                  </a:schemeClr>
                </a:solidFill>
              </a:defRPr>
            </a:lvl4pPr>
            <a:lvl5pPr marL="1219168" indent="0" algn="ctr">
              <a:buNone/>
              <a:defRPr>
                <a:solidFill>
                  <a:schemeClr val="tx1">
                    <a:tint val="75000"/>
                  </a:schemeClr>
                </a:solidFill>
              </a:defRPr>
            </a:lvl5pPr>
            <a:lvl6pPr marL="1523961" indent="0" algn="ctr">
              <a:buNone/>
              <a:defRPr>
                <a:solidFill>
                  <a:schemeClr val="tx1">
                    <a:tint val="75000"/>
                  </a:schemeClr>
                </a:solidFill>
              </a:defRPr>
            </a:lvl6pPr>
            <a:lvl7pPr marL="1828752" indent="0" algn="ctr">
              <a:buNone/>
              <a:defRPr>
                <a:solidFill>
                  <a:schemeClr val="tx1">
                    <a:tint val="75000"/>
                  </a:schemeClr>
                </a:solidFill>
              </a:defRPr>
            </a:lvl7pPr>
            <a:lvl8pPr marL="2133545" indent="0" algn="ctr">
              <a:buNone/>
              <a:defRPr>
                <a:solidFill>
                  <a:schemeClr val="tx1">
                    <a:tint val="75000"/>
                  </a:schemeClr>
                </a:solidFill>
              </a:defRPr>
            </a:lvl8pPr>
            <a:lvl9pPr marL="243833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3118678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8990972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1" y="183093"/>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3"/>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192748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986510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3" y="2937936"/>
            <a:ext cx="5181600" cy="908049"/>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3" y="1937810"/>
            <a:ext cx="5181600" cy="1000124"/>
          </a:xfrm>
        </p:spPr>
        <p:txBody>
          <a:bodyPr anchor="b"/>
          <a:lstStyle>
            <a:lvl1pPr marL="0" indent="0">
              <a:buNone/>
              <a:defRPr sz="1333">
                <a:solidFill>
                  <a:schemeClr val="tx1">
                    <a:tint val="75000"/>
                  </a:schemeClr>
                </a:solidFill>
              </a:defRPr>
            </a:lvl1pPr>
            <a:lvl2pPr marL="304792" indent="0">
              <a:buNone/>
              <a:defRPr sz="1200">
                <a:solidFill>
                  <a:schemeClr val="tx1">
                    <a:tint val="75000"/>
                  </a:schemeClr>
                </a:solidFill>
              </a:defRPr>
            </a:lvl2pPr>
            <a:lvl3pPr marL="609583" indent="0">
              <a:buNone/>
              <a:defRPr sz="1067">
                <a:solidFill>
                  <a:schemeClr val="tx1">
                    <a:tint val="75000"/>
                  </a:schemeClr>
                </a:solidFill>
              </a:defRPr>
            </a:lvl3pPr>
            <a:lvl4pPr marL="914376" indent="0">
              <a:buNone/>
              <a:defRPr sz="933">
                <a:solidFill>
                  <a:schemeClr val="tx1">
                    <a:tint val="75000"/>
                  </a:schemeClr>
                </a:solidFill>
              </a:defRPr>
            </a:lvl4pPr>
            <a:lvl5pPr marL="1219168" indent="0">
              <a:buNone/>
              <a:defRPr sz="933">
                <a:solidFill>
                  <a:schemeClr val="tx1">
                    <a:tint val="75000"/>
                  </a:schemeClr>
                </a:solidFill>
              </a:defRPr>
            </a:lvl5pPr>
            <a:lvl6pPr marL="1523961" indent="0">
              <a:buNone/>
              <a:defRPr sz="933">
                <a:solidFill>
                  <a:schemeClr val="tx1">
                    <a:tint val="75000"/>
                  </a:schemeClr>
                </a:solidFill>
              </a:defRPr>
            </a:lvl6pPr>
            <a:lvl7pPr marL="1828752" indent="0">
              <a:buNone/>
              <a:defRPr sz="933">
                <a:solidFill>
                  <a:schemeClr val="tx1">
                    <a:tint val="75000"/>
                  </a:schemeClr>
                </a:solidFill>
              </a:defRPr>
            </a:lvl7pPr>
            <a:lvl8pPr marL="2133545" indent="0">
              <a:buNone/>
              <a:defRPr sz="933">
                <a:solidFill>
                  <a:schemeClr val="tx1">
                    <a:tint val="75000"/>
                  </a:schemeClr>
                </a:solidFill>
              </a:defRPr>
            </a:lvl8pPr>
            <a:lvl9pPr marL="2438338"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3291411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3"/>
            <a:ext cx="2692400" cy="3017308"/>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1" y="1066803"/>
            <a:ext cx="2692400" cy="3017308"/>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5435464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11"/>
            <a:ext cx="2693459" cy="426508"/>
          </a:xfrm>
        </p:spPr>
        <p:txBody>
          <a:bodyPr anchor="b"/>
          <a:lstStyle>
            <a:lvl1pPr marL="0" indent="0">
              <a:buNone/>
              <a:defRPr sz="1600" b="1"/>
            </a:lvl1pPr>
            <a:lvl2pPr marL="304792" indent="0">
              <a:buNone/>
              <a:defRPr sz="1333" b="1"/>
            </a:lvl2pPr>
            <a:lvl3pPr marL="609583" indent="0">
              <a:buNone/>
              <a:defRPr sz="1200" b="1"/>
            </a:lvl3pPr>
            <a:lvl4pPr marL="914376" indent="0">
              <a:buNone/>
              <a:defRPr sz="1067" b="1"/>
            </a:lvl4pPr>
            <a:lvl5pPr marL="1219168" indent="0">
              <a:buNone/>
              <a:defRPr sz="1067" b="1"/>
            </a:lvl5pPr>
            <a:lvl6pPr marL="1523961" indent="0">
              <a:buNone/>
              <a:defRPr sz="1067" b="1"/>
            </a:lvl6pPr>
            <a:lvl7pPr marL="1828752" indent="0">
              <a:buNone/>
              <a:defRPr sz="1067" b="1"/>
            </a:lvl7pPr>
            <a:lvl8pPr marL="2133545" indent="0">
              <a:buNone/>
              <a:defRPr sz="1067" b="1"/>
            </a:lvl8pPr>
            <a:lvl9pPr marL="2438338"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9"/>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11"/>
            <a:ext cx="2694517" cy="426508"/>
          </a:xfrm>
        </p:spPr>
        <p:txBody>
          <a:bodyPr anchor="b"/>
          <a:lstStyle>
            <a:lvl1pPr marL="0" indent="0">
              <a:buNone/>
              <a:defRPr sz="1600" b="1"/>
            </a:lvl1pPr>
            <a:lvl2pPr marL="304792" indent="0">
              <a:buNone/>
              <a:defRPr sz="1333" b="1"/>
            </a:lvl2pPr>
            <a:lvl3pPr marL="609583" indent="0">
              <a:buNone/>
              <a:defRPr sz="1200" b="1"/>
            </a:lvl3pPr>
            <a:lvl4pPr marL="914376" indent="0">
              <a:buNone/>
              <a:defRPr sz="1067" b="1"/>
            </a:lvl4pPr>
            <a:lvl5pPr marL="1219168" indent="0">
              <a:buNone/>
              <a:defRPr sz="1067" b="1"/>
            </a:lvl5pPr>
            <a:lvl6pPr marL="1523961" indent="0">
              <a:buNone/>
              <a:defRPr sz="1067" b="1"/>
            </a:lvl6pPr>
            <a:lvl7pPr marL="1828752" indent="0">
              <a:buNone/>
              <a:defRPr sz="1067" b="1"/>
            </a:lvl7pPr>
            <a:lvl8pPr marL="2133545" indent="0">
              <a:buNone/>
              <a:defRPr sz="1067" b="1"/>
            </a:lvl8pPr>
            <a:lvl9pPr marL="2438338"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9"/>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574736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572439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3774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2" y="182034"/>
            <a:ext cx="2005543"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8" y="182035"/>
            <a:ext cx="3407833" cy="3902076"/>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2" y="956733"/>
            <a:ext cx="2005543" cy="3127376"/>
          </a:xfrm>
        </p:spPr>
        <p:txBody>
          <a:bodyPr/>
          <a:lstStyle>
            <a:lvl1pPr marL="0" indent="0">
              <a:buNone/>
              <a:defRPr sz="933"/>
            </a:lvl1pPr>
            <a:lvl2pPr marL="304792" indent="0">
              <a:buNone/>
              <a:defRPr sz="800"/>
            </a:lvl2pPr>
            <a:lvl3pPr marL="609583" indent="0">
              <a:buNone/>
              <a:defRPr sz="667"/>
            </a:lvl3pPr>
            <a:lvl4pPr marL="914376" indent="0">
              <a:buNone/>
              <a:defRPr sz="600"/>
            </a:lvl4pPr>
            <a:lvl5pPr marL="1219168" indent="0">
              <a:buNone/>
              <a:defRPr sz="600"/>
            </a:lvl5pPr>
            <a:lvl6pPr marL="1523961" indent="0">
              <a:buNone/>
              <a:defRPr sz="600"/>
            </a:lvl6pPr>
            <a:lvl7pPr marL="1828752" indent="0">
              <a:buNone/>
              <a:defRPr sz="600"/>
            </a:lvl7pPr>
            <a:lvl8pPr marL="2133545" indent="0">
              <a:buNone/>
              <a:defRPr sz="600"/>
            </a:lvl8pPr>
            <a:lvl9pPr marL="2438338"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209212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4"/>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9"/>
            <a:ext cx="3657600" cy="2743200"/>
          </a:xfrm>
        </p:spPr>
        <p:txBody>
          <a:bodyPr/>
          <a:lstStyle>
            <a:lvl1pPr marL="0" indent="0">
              <a:buNone/>
              <a:defRPr sz="2133"/>
            </a:lvl1pPr>
            <a:lvl2pPr marL="304792" indent="0">
              <a:buNone/>
              <a:defRPr sz="1867"/>
            </a:lvl2pPr>
            <a:lvl3pPr marL="609583" indent="0">
              <a:buNone/>
              <a:defRPr sz="1600"/>
            </a:lvl3pPr>
            <a:lvl4pPr marL="914376" indent="0">
              <a:buNone/>
              <a:defRPr sz="1333"/>
            </a:lvl4pPr>
            <a:lvl5pPr marL="1219168" indent="0">
              <a:buNone/>
              <a:defRPr sz="1333"/>
            </a:lvl5pPr>
            <a:lvl6pPr marL="1523961" indent="0">
              <a:buNone/>
              <a:defRPr sz="1333"/>
            </a:lvl6pPr>
            <a:lvl7pPr marL="1828752" indent="0">
              <a:buNone/>
              <a:defRPr sz="1333"/>
            </a:lvl7pPr>
            <a:lvl8pPr marL="2133545" indent="0">
              <a:buNone/>
              <a:defRPr sz="1333"/>
            </a:lvl8pPr>
            <a:lvl9pPr marL="2438338" indent="0">
              <a:buNone/>
              <a:defRPr sz="1333"/>
            </a:lvl9pPr>
          </a:lstStyle>
          <a:p>
            <a:endParaRPr lang="en-US" dirty="0"/>
          </a:p>
        </p:txBody>
      </p:sp>
      <p:sp>
        <p:nvSpPr>
          <p:cNvPr id="4" name="Text Placeholder 3"/>
          <p:cNvSpPr>
            <a:spLocks noGrp="1"/>
          </p:cNvSpPr>
          <p:nvPr>
            <p:ph type="body" sz="half" idx="2"/>
          </p:nvPr>
        </p:nvSpPr>
        <p:spPr>
          <a:xfrm>
            <a:off x="1194859" y="3578226"/>
            <a:ext cx="3657600" cy="536575"/>
          </a:xfrm>
        </p:spPr>
        <p:txBody>
          <a:bodyPr/>
          <a:lstStyle>
            <a:lvl1pPr marL="0" indent="0">
              <a:buNone/>
              <a:defRPr sz="933"/>
            </a:lvl1pPr>
            <a:lvl2pPr marL="304792" indent="0">
              <a:buNone/>
              <a:defRPr sz="800"/>
            </a:lvl2pPr>
            <a:lvl3pPr marL="609583" indent="0">
              <a:buNone/>
              <a:defRPr sz="667"/>
            </a:lvl3pPr>
            <a:lvl4pPr marL="914376" indent="0">
              <a:buNone/>
              <a:defRPr sz="600"/>
            </a:lvl4pPr>
            <a:lvl5pPr marL="1219168" indent="0">
              <a:buNone/>
              <a:defRPr sz="600"/>
            </a:lvl5pPr>
            <a:lvl6pPr marL="1523961" indent="0">
              <a:buNone/>
              <a:defRPr sz="600"/>
            </a:lvl6pPr>
            <a:lvl7pPr marL="1828752" indent="0">
              <a:buNone/>
              <a:defRPr sz="600"/>
            </a:lvl7pPr>
            <a:lvl8pPr marL="2133545" indent="0">
              <a:buNone/>
              <a:defRPr sz="600"/>
            </a:lvl8pPr>
            <a:lvl9pPr marL="2438338"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12733909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3"/>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3"/>
            <a:ext cx="5486400" cy="301730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8"/>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3"/>
          </p:nvPr>
        </p:nvSpPr>
        <p:spPr>
          <a:xfrm>
            <a:off x="2082800" y="4237568"/>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368800" y="4237568"/>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2275666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609583" rtl="0" eaLnBrk="1" latinLnBrk="0" hangingPunct="1">
        <a:spcBef>
          <a:spcPct val="0"/>
        </a:spcBef>
        <a:buNone/>
        <a:defRPr sz="2933" kern="1200">
          <a:solidFill>
            <a:schemeClr val="tx1"/>
          </a:solidFill>
          <a:latin typeface="+mj-lt"/>
          <a:ea typeface="+mj-ea"/>
          <a:cs typeface="+mj-cs"/>
        </a:defRPr>
      </a:lvl1pPr>
    </p:titleStyle>
    <p:bodyStyle>
      <a:lvl1pPr marL="228594" indent="-228594" algn="l" defTabSz="609583"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286" indent="-190495" algn="l" defTabSz="609583"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1980" indent="-152396" algn="l" defTabSz="609583"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772"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564"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357"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148"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5942"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734"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583" rtl="0" eaLnBrk="1" latinLnBrk="0" hangingPunct="1">
        <a:defRPr sz="1200" kern="1200">
          <a:solidFill>
            <a:schemeClr val="tx1"/>
          </a:solidFill>
          <a:latin typeface="+mn-lt"/>
          <a:ea typeface="+mn-ea"/>
          <a:cs typeface="+mn-cs"/>
        </a:defRPr>
      </a:lvl1pPr>
      <a:lvl2pPr marL="304792" algn="l" defTabSz="609583" rtl="0" eaLnBrk="1" latinLnBrk="0" hangingPunct="1">
        <a:defRPr sz="1200" kern="1200">
          <a:solidFill>
            <a:schemeClr val="tx1"/>
          </a:solidFill>
          <a:latin typeface="+mn-lt"/>
          <a:ea typeface="+mn-ea"/>
          <a:cs typeface="+mn-cs"/>
        </a:defRPr>
      </a:lvl2pPr>
      <a:lvl3pPr marL="609583" algn="l" defTabSz="609583" rtl="0" eaLnBrk="1" latinLnBrk="0" hangingPunct="1">
        <a:defRPr sz="1200" kern="1200">
          <a:solidFill>
            <a:schemeClr val="tx1"/>
          </a:solidFill>
          <a:latin typeface="+mn-lt"/>
          <a:ea typeface="+mn-ea"/>
          <a:cs typeface="+mn-cs"/>
        </a:defRPr>
      </a:lvl3pPr>
      <a:lvl4pPr marL="914376" algn="l" defTabSz="609583" rtl="0" eaLnBrk="1" latinLnBrk="0" hangingPunct="1">
        <a:defRPr sz="1200" kern="1200">
          <a:solidFill>
            <a:schemeClr val="tx1"/>
          </a:solidFill>
          <a:latin typeface="+mn-lt"/>
          <a:ea typeface="+mn-ea"/>
          <a:cs typeface="+mn-cs"/>
        </a:defRPr>
      </a:lvl4pPr>
      <a:lvl5pPr marL="1219168" algn="l" defTabSz="609583" rtl="0" eaLnBrk="1" latinLnBrk="0" hangingPunct="1">
        <a:defRPr sz="1200" kern="1200">
          <a:solidFill>
            <a:schemeClr val="tx1"/>
          </a:solidFill>
          <a:latin typeface="+mn-lt"/>
          <a:ea typeface="+mn-ea"/>
          <a:cs typeface="+mn-cs"/>
        </a:defRPr>
      </a:lvl5pPr>
      <a:lvl6pPr marL="1523961" algn="l" defTabSz="609583" rtl="0" eaLnBrk="1" latinLnBrk="0" hangingPunct="1">
        <a:defRPr sz="1200" kern="1200">
          <a:solidFill>
            <a:schemeClr val="tx1"/>
          </a:solidFill>
          <a:latin typeface="+mn-lt"/>
          <a:ea typeface="+mn-ea"/>
          <a:cs typeface="+mn-cs"/>
        </a:defRPr>
      </a:lvl6pPr>
      <a:lvl7pPr marL="1828752" algn="l" defTabSz="609583" rtl="0" eaLnBrk="1" latinLnBrk="0" hangingPunct="1">
        <a:defRPr sz="1200" kern="1200">
          <a:solidFill>
            <a:schemeClr val="tx1"/>
          </a:solidFill>
          <a:latin typeface="+mn-lt"/>
          <a:ea typeface="+mn-ea"/>
          <a:cs typeface="+mn-cs"/>
        </a:defRPr>
      </a:lvl7pPr>
      <a:lvl8pPr marL="2133545" algn="l" defTabSz="609583" rtl="0" eaLnBrk="1" latinLnBrk="0" hangingPunct="1">
        <a:defRPr sz="1200" kern="1200">
          <a:solidFill>
            <a:schemeClr val="tx1"/>
          </a:solidFill>
          <a:latin typeface="+mn-lt"/>
          <a:ea typeface="+mn-ea"/>
          <a:cs typeface="+mn-cs"/>
        </a:defRPr>
      </a:lvl8pPr>
      <a:lvl9pPr marL="2438338" algn="l" defTabSz="609583"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6" name="TextBox 2">
            <a:extLst>
              <a:ext uri="{FF2B5EF4-FFF2-40B4-BE49-F238E27FC236}">
                <a16:creationId xmlns:a16="http://schemas.microsoft.com/office/drawing/2014/main" id="{8A72A052-14BC-934A-848E-365692985F32}"/>
              </a:ext>
            </a:extLst>
          </p:cNvPr>
          <p:cNvSpPr txBox="1"/>
          <p:nvPr/>
        </p:nvSpPr>
        <p:spPr>
          <a:xfrm>
            <a:off x="609918" y="609764"/>
            <a:ext cx="10972165" cy="5437322"/>
          </a:xfrm>
          <a:prstGeom prst="rect">
            <a:avLst/>
          </a:prstGeom>
        </p:spPr>
        <p:txBody>
          <a:bodyPr wrap="square" lIns="0" tIns="0" rIns="0" bIns="0" rtlCol="0" anchor="t">
            <a:spAutoFit/>
          </a:bodyPr>
          <a:lstStyle/>
          <a:p>
            <a:pPr defTabSz="609157">
              <a:defRPr/>
            </a:pPr>
            <a:r>
              <a:rPr sz="1733"/>
              <a:t>Deacon:</a:t>
            </a:r>
          </a:p>
          <a:p>
            <a:pPr defTabSz="609157"/>
            <a:r>
              <a:rPr sz="4800"/>
              <a:t>Greet one another with a holy kiss.*Lord have mercy. Lord have mercy. Lord have mercy. Yea, Lord, who are Jesus Christ, the Son of God, hear us and have mercy upon us. Offer, offer, offer in order. Stand with trembling. Look towards the east. Let us attend.</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sz="1867"/>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8" name="TextBox 9">
            <a:extLst>
              <a:ext uri="{FF2B5EF4-FFF2-40B4-BE49-F238E27FC236}">
                <a16:creationId xmlns:a16="http://schemas.microsoft.com/office/drawing/2014/main" id="{2B0B0D94-2BB4-1D42-A901-B188DA5C712F}"/>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sz="1733"/>
              <a:t>Greet One Another</a:t>
            </a:r>
          </a:p>
        </p:txBody>
      </p:sp>
      <p:sp>
        <p:nvSpPr>
          <p:cNvPr id="12" name="TextBox 11">
            <a:extLst>
              <a:ext uri="{FF2B5EF4-FFF2-40B4-BE49-F238E27FC236}">
                <a16:creationId xmlns:a16="http://schemas.microsoft.com/office/drawing/2014/main" id="{06DCA94C-CD40-AA4D-BB9F-B7219736155A}"/>
              </a:ext>
            </a:extLst>
          </p:cNvPr>
          <p:cNvSpPr txBox="1"/>
          <p:nvPr/>
        </p:nvSpPr>
        <p:spPr>
          <a:xfrm>
            <a:off x="8902142" y="5679338"/>
            <a:ext cx="2438260" cy="1077859"/>
          </a:xfrm>
          <a:prstGeom prst="rect">
            <a:avLst/>
          </a:prstGeom>
        </p:spPr>
        <p:txBody>
          <a:bodyPr wrap="square" lIns="0" tIns="0" rIns="0" bIns="0" rtlCol="0" anchor="t">
            <a:spAutoFit/>
          </a:bodyPr>
          <a:lstStyle/>
          <a:p>
            <a:pPr defTabSz="609157">
              <a:lnSpc>
                <a:spcPts val="4293"/>
              </a:lnSpc>
            </a:pPr>
            <a:r>
              <a:rPr sz="2000"/>
              <a:t>*Romans 16:16</a:t>
            </a:r>
          </a:p>
          <a:p>
            <a:pPr defTabSz="609157">
              <a:lnSpc>
                <a:spcPts val="4293"/>
              </a:lnSpc>
            </a:pPr>
            <a:endParaRPr lang="en-US" sz="3333" spc="-31" dirty="0">
              <a:solidFill>
                <a:prstClr val="black"/>
              </a:solidFill>
              <a:latin typeface="Calibri" panose="020F0502020204030204" pitchFamily="34" charset="0"/>
            </a:endParaRPr>
          </a:p>
        </p:txBody>
      </p:sp>
    </p:spTree>
    <p:extLst>
      <p:ext uri="{BB962C8B-B14F-4D97-AF65-F5344CB8AC3E}">
        <p14:creationId xmlns:p14="http://schemas.microsoft.com/office/powerpoint/2010/main" val="514664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73239A8-04D8-C542-B653-7805C243F5FA}"/>
              </a:ext>
            </a:extLst>
          </p:cNvPr>
          <p:cNvSpPr/>
          <p:nvPr/>
        </p:nvSpPr>
        <p:spPr>
          <a:xfrm>
            <a:off x="0" y="2030362"/>
            <a:ext cx="12192000" cy="2797277"/>
          </a:xfrm>
          <a:prstGeom prst="rect">
            <a:avLst/>
          </a:prstGeom>
          <a:solidFill>
            <a:schemeClr val="bg1">
              <a:alpha val="7037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157"/>
            <a:endParaRPr lang="en-US" sz="1199">
              <a:solidFill>
                <a:prstClr val="white"/>
              </a:solidFill>
              <a:latin typeface="Calibri"/>
            </a:endParaRPr>
          </a:p>
        </p:txBody>
      </p:sp>
      <p:sp>
        <p:nvSpPr>
          <p:cNvPr id="8" name="TextBox 8"/>
          <p:cNvSpPr txBox="1"/>
          <p:nvPr/>
        </p:nvSpPr>
        <p:spPr>
          <a:xfrm>
            <a:off x="304800" y="2321005"/>
            <a:ext cx="11582400" cy="2215991"/>
          </a:xfrm>
          <a:prstGeom prst="rect">
            <a:avLst/>
          </a:prstGeom>
        </p:spPr>
        <p:txBody>
          <a:bodyPr wrap="square" lIns="0" tIns="0" rIns="0" bIns="0" rtlCol="0" anchor="t">
            <a:spAutoFit/>
          </a:bodyPr>
          <a:lstStyle/>
          <a:p>
            <a:pPr algn="ctr" defTabSz="609583">
              <a:defRPr/>
            </a:pPr>
            <a:r>
              <a:rPr b="1" sz="4800"/>
              <a:t>Through the intercessions,</a:t>
            </a:r>
          </a:p>
          <a:p>
            <a:pPr algn="ctr" defTabSz="609583">
              <a:defRPr/>
            </a:pPr>
            <a:r>
              <a:rPr b="1" sz="4800"/>
              <a:t>of the Theotokos Saint Mary, </a:t>
            </a:r>
          </a:p>
          <a:p>
            <a:pPr algn="ctr" defTabSz="609583">
              <a:defRPr/>
            </a:pPr>
            <a:r>
              <a:rPr b="1" sz="4800"/>
              <a:t>O Lord, grant us the forgiveness of our sins.</a:t>
            </a:r>
          </a:p>
        </p:txBody>
      </p:sp>
    </p:spTree>
    <p:extLst>
      <p:ext uri="{BB962C8B-B14F-4D97-AF65-F5344CB8AC3E}">
        <p14:creationId xmlns:p14="http://schemas.microsoft.com/office/powerpoint/2010/main" val="1584477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a:stretch>
        </a:blipFill>
        <a:effectLst/>
      </p:bgPr>
    </p:bg>
    <p:spTree>
      <p:nvGrpSpPr>
        <p:cNvPr id="1" name=""/>
        <p:cNvGrpSpPr/>
        <p:nvPr/>
      </p:nvGrpSpPr>
      <p:grpSpPr>
        <a:xfrm>
          <a:off x="0" y="0"/>
          <a:ext cx="0" cy="0"/>
          <a:chOff x="0" y="0"/>
          <a:chExt cx="0" cy="0"/>
        </a:xfrm>
      </p:grpSpPr>
      <p:sp>
        <p:nvSpPr>
          <p:cNvPr id="8" name="TextBox 8"/>
          <p:cNvSpPr txBox="1"/>
          <p:nvPr/>
        </p:nvSpPr>
        <p:spPr>
          <a:xfrm>
            <a:off x="203201" y="2413000"/>
            <a:ext cx="11785599" cy="2923877"/>
          </a:xfrm>
          <a:prstGeom prst="rect">
            <a:avLst/>
          </a:prstGeom>
        </p:spPr>
        <p:txBody>
          <a:bodyPr wrap="square" lIns="0" tIns="0" rIns="0" bIns="0" rtlCol="0" anchor="t">
            <a:spAutoFit/>
          </a:bodyPr>
          <a:lstStyle/>
          <a:p>
            <a:pPr algn="ctr" defTabSz="609583">
              <a:lnSpc>
                <a:spcPts val="5704"/>
              </a:lnSpc>
              <a:defRPr/>
            </a:pPr>
            <a:r>
              <a:rPr b="1" sz="4800"/>
              <a:t>We worship You O Christ, </a:t>
            </a:r>
          </a:p>
          <a:p>
            <a:pPr algn="ctr" defTabSz="609583">
              <a:lnSpc>
                <a:spcPts val="5704"/>
              </a:lnSpc>
              <a:defRPr/>
            </a:pPr>
            <a:r>
              <a:rPr b="1" sz="4800"/>
              <a:t>with Your good Father, and the Holy Spirit, </a:t>
            </a:r>
          </a:p>
          <a:p>
            <a:pPr algn="ctr" defTabSz="609583">
              <a:lnSpc>
                <a:spcPts val="5704"/>
              </a:lnSpc>
              <a:defRPr/>
            </a:pPr>
            <a:r>
              <a:rPr b="1" sz="4800"/>
              <a:t>for </a:t>
            </a:r>
            <a:r>
              <a:rPr b="1" sz="4800"/>
              <a:t>You have come and </a:t>
            </a:r>
            <a:r>
              <a:rPr b="1" sz="4800"/>
              <a:t>saved us. </a:t>
            </a:r>
          </a:p>
          <a:p>
            <a:pPr algn="ctr" defTabSz="609157">
              <a:lnSpc>
                <a:spcPts val="5704"/>
              </a:lnSpc>
            </a:pPr>
            <a:r>
              <a:rPr b="1" sz="4800"/>
              <a:t>A mercy of peace, a sacrifice of praise.</a:t>
            </a:r>
          </a:p>
        </p:txBody>
      </p:sp>
    </p:spTree>
    <p:extLst>
      <p:ext uri="{BB962C8B-B14F-4D97-AF65-F5344CB8AC3E}">
        <p14:creationId xmlns:p14="http://schemas.microsoft.com/office/powerpoint/2010/main" val="1620903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8" y="609764"/>
            <a:ext cx="10689759" cy="1005340"/>
          </a:xfrm>
          <a:prstGeom prst="rect">
            <a:avLst/>
          </a:prstGeom>
        </p:spPr>
        <p:txBody>
          <a:bodyPr lIns="0" tIns="0" rIns="0" bIns="0" rtlCol="0" anchor="t">
            <a:spAutoFit/>
          </a:bodyPr>
          <a:lstStyle/>
          <a:p>
            <a:pPr defTabSz="609583">
              <a:defRPr/>
            </a:pPr>
            <a:r>
              <a:rPr b="1" sz="1733"/>
              <a:t>Priest:</a:t>
            </a:r>
          </a:p>
          <a:p>
            <a:pPr defTabSz="609157"/>
            <a:r>
              <a:rPr b="1" sz="4800"/>
              <a:t>The Lord be with you all.</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sz="1867"/>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2" name="TextBox 12">
            <a:extLst>
              <a:ext uri="{FF2B5EF4-FFF2-40B4-BE49-F238E27FC236}">
                <a16:creationId xmlns:a16="http://schemas.microsoft.com/office/drawing/2014/main" id="{A36ED761-E7A6-2C4C-ADDA-3A17FC63EAF7}"/>
              </a:ext>
            </a:extLst>
          </p:cNvPr>
          <p:cNvSpPr txBox="1"/>
          <p:nvPr/>
        </p:nvSpPr>
        <p:spPr>
          <a:xfrm>
            <a:off x="609918" y="2911442"/>
            <a:ext cx="10689759" cy="1005340"/>
          </a:xfrm>
          <a:prstGeom prst="rect">
            <a:avLst/>
          </a:prstGeom>
        </p:spPr>
        <p:txBody>
          <a:bodyPr lIns="0" tIns="0" rIns="0" bIns="0" rtlCol="0" anchor="t">
            <a:spAutoFit/>
          </a:bodyPr>
          <a:lstStyle/>
          <a:p>
            <a:pPr defTabSz="609583">
              <a:defRPr/>
            </a:pPr>
            <a:r>
              <a:rPr b="1" sz="1733"/>
              <a:t>Priest:</a:t>
            </a:r>
          </a:p>
          <a:p>
            <a:pPr defTabSz="609157">
              <a:defRPr/>
            </a:pPr>
            <a:r>
              <a:rPr b="1" sz="4800"/>
              <a:t>Lift up your hearts.</a:t>
            </a:r>
          </a:p>
        </p:txBody>
      </p:sp>
      <p:sp>
        <p:nvSpPr>
          <p:cNvPr id="13" name="TextBox 13">
            <a:extLst>
              <a:ext uri="{FF2B5EF4-FFF2-40B4-BE49-F238E27FC236}">
                <a16:creationId xmlns:a16="http://schemas.microsoft.com/office/drawing/2014/main" id="{4D9B9765-670E-DA43-AF3D-BAE56215F09C}"/>
              </a:ext>
            </a:extLst>
          </p:cNvPr>
          <p:cNvSpPr txBox="1"/>
          <p:nvPr/>
        </p:nvSpPr>
        <p:spPr>
          <a:xfrm>
            <a:off x="609917" y="1760603"/>
            <a:ext cx="10838824" cy="1005340"/>
          </a:xfrm>
          <a:prstGeom prst="rect">
            <a:avLst/>
          </a:prstGeom>
        </p:spPr>
        <p:txBody>
          <a:bodyPr lIns="0" tIns="0" rIns="0" bIns="0" rtlCol="0" anchor="t">
            <a:spAutoFit/>
          </a:bodyPr>
          <a:lstStyle/>
          <a:p>
            <a:pPr defTabSz="609583">
              <a:defRPr/>
            </a:pPr>
            <a:r>
              <a:rPr b="1" sz="1733"/>
              <a:t>People:</a:t>
            </a:r>
          </a:p>
          <a:p>
            <a:pPr defTabSz="609583">
              <a:defRPr/>
            </a:pPr>
            <a:r>
              <a:rPr b="1" sz="4800"/>
              <a:t>And with your spirit.</a:t>
            </a:r>
          </a:p>
        </p:txBody>
      </p:sp>
      <p:sp>
        <p:nvSpPr>
          <p:cNvPr id="10" name="TextBox 13">
            <a:extLst>
              <a:ext uri="{FF2B5EF4-FFF2-40B4-BE49-F238E27FC236}">
                <a16:creationId xmlns:a16="http://schemas.microsoft.com/office/drawing/2014/main" id="{69FA5C25-F5EE-BD4C-BF53-5F880DEF5EE9}"/>
              </a:ext>
            </a:extLst>
          </p:cNvPr>
          <p:cNvSpPr txBox="1"/>
          <p:nvPr/>
        </p:nvSpPr>
        <p:spPr>
          <a:xfrm>
            <a:off x="609917" y="4062280"/>
            <a:ext cx="10838824" cy="1005340"/>
          </a:xfrm>
          <a:prstGeom prst="rect">
            <a:avLst/>
          </a:prstGeom>
        </p:spPr>
        <p:txBody>
          <a:bodyPr lIns="0" tIns="0" rIns="0" bIns="0" rtlCol="0" anchor="t">
            <a:spAutoFit/>
          </a:bodyPr>
          <a:lstStyle/>
          <a:p>
            <a:pPr defTabSz="609583">
              <a:defRPr/>
            </a:pPr>
            <a:r>
              <a:rPr b="1" sz="1733"/>
              <a:t>People:</a:t>
            </a:r>
          </a:p>
          <a:p>
            <a:pPr defTabSz="609157">
              <a:defRPr/>
            </a:pPr>
            <a:r>
              <a:rPr b="1" sz="4800"/>
              <a:t>We have them with the Lord. </a:t>
            </a: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sz="1733"/>
              <a:t>Anaphora</a:t>
            </a:r>
          </a:p>
        </p:txBody>
      </p:sp>
    </p:spTree>
    <p:extLst>
      <p:ext uri="{BB962C8B-B14F-4D97-AF65-F5344CB8AC3E}">
        <p14:creationId xmlns:p14="http://schemas.microsoft.com/office/powerpoint/2010/main" val="3901933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8" y="609764"/>
            <a:ext cx="10689759" cy="1005340"/>
          </a:xfrm>
          <a:prstGeom prst="rect">
            <a:avLst/>
          </a:prstGeom>
        </p:spPr>
        <p:txBody>
          <a:bodyPr lIns="0" tIns="0" rIns="0" bIns="0" rtlCol="0" anchor="t">
            <a:spAutoFit/>
          </a:bodyPr>
          <a:lstStyle/>
          <a:p>
            <a:pPr defTabSz="609583">
              <a:defRPr/>
            </a:pPr>
            <a:r>
              <a:rPr b="1" sz="1733"/>
              <a:t>Priest:</a:t>
            </a:r>
          </a:p>
          <a:p>
            <a:pPr defTabSz="609157"/>
            <a:r>
              <a:rPr b="1" sz="4800"/>
              <a:t>Let us give thanks to the Lord.</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sz="1867"/>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2" name="TextBox 12">
            <a:extLst>
              <a:ext uri="{FF2B5EF4-FFF2-40B4-BE49-F238E27FC236}">
                <a16:creationId xmlns:a16="http://schemas.microsoft.com/office/drawing/2014/main" id="{A36ED761-E7A6-2C4C-ADDA-3A17FC63EAF7}"/>
              </a:ext>
            </a:extLst>
          </p:cNvPr>
          <p:cNvSpPr txBox="1"/>
          <p:nvPr/>
        </p:nvSpPr>
        <p:spPr>
          <a:xfrm>
            <a:off x="609918" y="2918962"/>
            <a:ext cx="10689759" cy="1744004"/>
          </a:xfrm>
          <a:prstGeom prst="rect">
            <a:avLst/>
          </a:prstGeom>
        </p:spPr>
        <p:txBody>
          <a:bodyPr lIns="0" tIns="0" rIns="0" bIns="0" rtlCol="0" anchor="t">
            <a:spAutoFit/>
          </a:bodyPr>
          <a:lstStyle/>
          <a:p>
            <a:pPr defTabSz="609583">
              <a:defRPr/>
            </a:pPr>
            <a:r>
              <a:rPr b="1" sz="1733"/>
              <a:t>Priest:</a:t>
            </a:r>
          </a:p>
          <a:p>
            <a:pPr defTabSz="609157">
              <a:defRPr/>
            </a:pPr>
            <a:r>
              <a:rPr b="1" sz="4800"/>
              <a:t>Meet and right, meet and right; truly, indeed, it is meet and right.</a:t>
            </a:r>
          </a:p>
        </p:txBody>
      </p:sp>
      <p:sp>
        <p:nvSpPr>
          <p:cNvPr id="13" name="TextBox 13">
            <a:extLst>
              <a:ext uri="{FF2B5EF4-FFF2-40B4-BE49-F238E27FC236}">
                <a16:creationId xmlns:a16="http://schemas.microsoft.com/office/drawing/2014/main" id="{4D9B9765-670E-DA43-AF3D-BAE56215F09C}"/>
              </a:ext>
            </a:extLst>
          </p:cNvPr>
          <p:cNvSpPr txBox="1"/>
          <p:nvPr/>
        </p:nvSpPr>
        <p:spPr>
          <a:xfrm>
            <a:off x="609917" y="1760603"/>
            <a:ext cx="10838824" cy="1005340"/>
          </a:xfrm>
          <a:prstGeom prst="rect">
            <a:avLst/>
          </a:prstGeom>
        </p:spPr>
        <p:txBody>
          <a:bodyPr lIns="0" tIns="0" rIns="0" bIns="0" rtlCol="0" anchor="t">
            <a:spAutoFit/>
          </a:bodyPr>
          <a:lstStyle/>
          <a:p>
            <a:pPr defTabSz="609583">
              <a:defRPr/>
            </a:pPr>
            <a:r>
              <a:rPr b="1" sz="1733"/>
              <a:t>People:</a:t>
            </a:r>
          </a:p>
          <a:p>
            <a:pPr defTabSz="609157">
              <a:defRPr/>
            </a:pPr>
            <a:r>
              <a:rPr b="1" sz="4800"/>
              <a:t>It is meet and right*.</a:t>
            </a: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sz="1733"/>
              <a:t>Anaphora</a:t>
            </a:r>
          </a:p>
        </p:txBody>
      </p:sp>
      <p:sp>
        <p:nvSpPr>
          <p:cNvPr id="15" name="TextBox 14">
            <a:extLst>
              <a:ext uri="{FF2B5EF4-FFF2-40B4-BE49-F238E27FC236}">
                <a16:creationId xmlns:a16="http://schemas.microsoft.com/office/drawing/2014/main" id="{9FBB8A57-A8BD-1243-8E6A-C9DFA48250D7}"/>
              </a:ext>
            </a:extLst>
          </p:cNvPr>
          <p:cNvSpPr txBox="1"/>
          <p:nvPr/>
        </p:nvSpPr>
        <p:spPr>
          <a:xfrm>
            <a:off x="8902142" y="5679338"/>
            <a:ext cx="2438260" cy="1077859"/>
          </a:xfrm>
          <a:prstGeom prst="rect">
            <a:avLst/>
          </a:prstGeom>
        </p:spPr>
        <p:txBody>
          <a:bodyPr wrap="square" lIns="0" tIns="0" rIns="0" bIns="0" rtlCol="0" anchor="t">
            <a:spAutoFit/>
          </a:bodyPr>
          <a:lstStyle/>
          <a:p>
            <a:pPr defTabSz="609157">
              <a:lnSpc>
                <a:spcPts val="4293"/>
              </a:lnSpc>
            </a:pPr>
            <a:r>
              <a:rPr sz="2000"/>
              <a:t>*Worthy and Just</a:t>
            </a:r>
          </a:p>
          <a:p>
            <a:pPr defTabSz="609157">
              <a:lnSpc>
                <a:spcPts val="4293"/>
              </a:lnSpc>
            </a:pPr>
            <a:endParaRPr lang="en-US" sz="3333" spc="-31" dirty="0">
              <a:solidFill>
                <a:prstClr val="black"/>
              </a:solidFill>
              <a:latin typeface="Calibri" panose="020F0502020204030204" pitchFamily="34" charset="0"/>
            </a:endParaRPr>
          </a:p>
        </p:txBody>
      </p:sp>
    </p:spTree>
    <p:extLst>
      <p:ext uri="{BB962C8B-B14F-4D97-AF65-F5344CB8AC3E}">
        <p14:creationId xmlns:p14="http://schemas.microsoft.com/office/powerpoint/2010/main" val="25175172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7" y="609764"/>
            <a:ext cx="11022963" cy="5170646"/>
          </a:xfrm>
          <a:prstGeom prst="rect">
            <a:avLst/>
          </a:prstGeom>
        </p:spPr>
        <p:txBody>
          <a:bodyPr wrap="square" lIns="0" tIns="0" rIns="0" bIns="0" rtlCol="0" anchor="t">
            <a:spAutoFit/>
          </a:bodyPr>
          <a:lstStyle/>
          <a:p>
            <a:pPr defTabSz="609157"/>
            <a:r>
              <a:rPr b="1" sz="4800"/>
              <a:t>O You, THE BEING, Master, Lord, God of truth, being before the ages and reigning forever; who dwells in the highest and looks upon the lowly*; who has created the heaven, the earth, the sea, and all that is therein;</a:t>
            </a:r>
          </a:p>
          <a:p>
            <a:pPr defTabSz="609157"/>
            <a:endParaRPr lang="en-US" sz="4800" b="1" spc="-31" dirty="0">
              <a:solidFill>
                <a:prstClr val="black"/>
              </a:solidFill>
              <a:latin typeface="Calibri" panose="020F0502020204030204" pitchFamily="34" charset="0"/>
            </a:endParaRP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sz="1867"/>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sz="1733"/>
              <a:t>Anaphora</a:t>
            </a:r>
          </a:p>
        </p:txBody>
      </p:sp>
      <p:sp>
        <p:nvSpPr>
          <p:cNvPr id="10" name="TextBox 9">
            <a:extLst>
              <a:ext uri="{FF2B5EF4-FFF2-40B4-BE49-F238E27FC236}">
                <a16:creationId xmlns:a16="http://schemas.microsoft.com/office/drawing/2014/main" id="{CECA094B-9410-A44A-A356-D0659AA34DCC}"/>
              </a:ext>
            </a:extLst>
          </p:cNvPr>
          <p:cNvSpPr txBox="1"/>
          <p:nvPr/>
        </p:nvSpPr>
        <p:spPr>
          <a:xfrm>
            <a:off x="8810265" y="5452418"/>
            <a:ext cx="2438260" cy="1077859"/>
          </a:xfrm>
          <a:prstGeom prst="rect">
            <a:avLst/>
          </a:prstGeom>
        </p:spPr>
        <p:txBody>
          <a:bodyPr wrap="square" lIns="0" tIns="0" rIns="0" bIns="0" rtlCol="0" anchor="t">
            <a:spAutoFit/>
          </a:bodyPr>
          <a:lstStyle/>
          <a:p>
            <a:pPr defTabSz="609157">
              <a:lnSpc>
                <a:spcPts val="4293"/>
              </a:lnSpc>
            </a:pPr>
            <a:r>
              <a:rPr sz="2000"/>
              <a:t>*Psalm 138:6 </a:t>
            </a:r>
          </a:p>
          <a:p>
            <a:pPr defTabSz="609157">
              <a:lnSpc>
                <a:spcPts val="4293"/>
              </a:lnSpc>
            </a:pPr>
            <a:endParaRPr lang="en-US" sz="3333" spc="-31" dirty="0">
              <a:solidFill>
                <a:prstClr val="black"/>
              </a:solidFill>
              <a:latin typeface="Calibri" panose="020F0502020204030204" pitchFamily="34" charset="0"/>
            </a:endParaRPr>
          </a:p>
        </p:txBody>
      </p:sp>
    </p:spTree>
    <p:extLst>
      <p:ext uri="{BB962C8B-B14F-4D97-AF65-F5344CB8AC3E}">
        <p14:creationId xmlns:p14="http://schemas.microsoft.com/office/powerpoint/2010/main" val="1620723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7" y="609764"/>
            <a:ext cx="11022963" cy="3693319"/>
          </a:xfrm>
          <a:prstGeom prst="rect">
            <a:avLst/>
          </a:prstGeom>
        </p:spPr>
        <p:txBody>
          <a:bodyPr wrap="square" lIns="0" tIns="0" rIns="0" bIns="0" rtlCol="0" anchor="t">
            <a:spAutoFit/>
          </a:bodyPr>
          <a:lstStyle/>
          <a:p>
            <a:pPr defTabSz="609157"/>
            <a:r>
              <a:rPr b="1" sz="4800"/>
              <a:t>the Father of our Lord, God, and Savior Jesus Christ, by whom You have created all things, visible and invisible*; who is seated upon the throne of His glory; and who is worshipped by all the holy powers.</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sz="1867"/>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sz="1733"/>
              <a:t>Anaphora</a:t>
            </a:r>
          </a:p>
        </p:txBody>
      </p:sp>
      <p:sp>
        <p:nvSpPr>
          <p:cNvPr id="6" name="TextBox 2">
            <a:extLst>
              <a:ext uri="{FF2B5EF4-FFF2-40B4-BE49-F238E27FC236}">
                <a16:creationId xmlns:a16="http://schemas.microsoft.com/office/drawing/2014/main" id="{5E16FA83-428E-0848-B251-3725B4E72D92}"/>
              </a:ext>
            </a:extLst>
          </p:cNvPr>
          <p:cNvSpPr txBox="1"/>
          <p:nvPr/>
        </p:nvSpPr>
        <p:spPr>
          <a:xfrm>
            <a:off x="609918" y="4448518"/>
            <a:ext cx="10972165" cy="1005340"/>
          </a:xfrm>
          <a:prstGeom prst="rect">
            <a:avLst/>
          </a:prstGeom>
        </p:spPr>
        <p:txBody>
          <a:bodyPr wrap="square" lIns="0" tIns="0" rIns="0" bIns="0" rtlCol="0" anchor="t">
            <a:spAutoFit/>
          </a:bodyPr>
          <a:lstStyle/>
          <a:p>
            <a:pPr defTabSz="609583">
              <a:defRPr/>
            </a:pPr>
            <a:r>
              <a:rPr sz="1733"/>
              <a:t>Deacon:</a:t>
            </a:r>
          </a:p>
          <a:p>
            <a:pPr defTabSz="609157"/>
            <a:r>
              <a:rPr sz="4800"/>
              <a:t>You who are seated, stand.</a:t>
            </a:r>
          </a:p>
        </p:txBody>
      </p:sp>
    </p:spTree>
    <p:extLst>
      <p:ext uri="{BB962C8B-B14F-4D97-AF65-F5344CB8AC3E}">
        <p14:creationId xmlns:p14="http://schemas.microsoft.com/office/powerpoint/2010/main" val="845241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7" y="609765"/>
            <a:ext cx="11022963" cy="3221331"/>
          </a:xfrm>
          <a:prstGeom prst="rect">
            <a:avLst/>
          </a:prstGeom>
        </p:spPr>
        <p:txBody>
          <a:bodyPr wrap="square" lIns="0" tIns="0" rIns="0" bIns="0" rtlCol="0" anchor="t">
            <a:spAutoFit/>
          </a:bodyPr>
          <a:lstStyle/>
          <a:p>
            <a:pPr defTabSz="609157">
              <a:defRPr/>
            </a:pPr>
            <a:r>
              <a:rPr b="1" sz="1733"/>
              <a:t>Priest:</a:t>
            </a:r>
          </a:p>
          <a:p>
            <a:pPr defTabSz="609157"/>
            <a:r>
              <a:rPr b="1" sz="4800"/>
              <a:t>Before whom stand the angels, the archangels, the principalities, the authorities, the thrones, the dominions, and the powers.</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sz="1867"/>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sz="1733"/>
              <a:t>Anaphora</a:t>
            </a:r>
          </a:p>
        </p:txBody>
      </p:sp>
      <p:sp>
        <p:nvSpPr>
          <p:cNvPr id="6" name="TextBox 2">
            <a:extLst>
              <a:ext uri="{FF2B5EF4-FFF2-40B4-BE49-F238E27FC236}">
                <a16:creationId xmlns:a16="http://schemas.microsoft.com/office/drawing/2014/main" id="{5E16FA83-428E-0848-B251-3725B4E72D92}"/>
              </a:ext>
            </a:extLst>
          </p:cNvPr>
          <p:cNvSpPr txBox="1"/>
          <p:nvPr/>
        </p:nvSpPr>
        <p:spPr>
          <a:xfrm>
            <a:off x="609918" y="3978214"/>
            <a:ext cx="10972165" cy="1005340"/>
          </a:xfrm>
          <a:prstGeom prst="rect">
            <a:avLst/>
          </a:prstGeom>
        </p:spPr>
        <p:txBody>
          <a:bodyPr wrap="square" lIns="0" tIns="0" rIns="0" bIns="0" rtlCol="0" anchor="t">
            <a:spAutoFit/>
          </a:bodyPr>
          <a:lstStyle/>
          <a:p>
            <a:pPr defTabSz="609583">
              <a:defRPr/>
            </a:pPr>
            <a:r>
              <a:rPr sz="1733"/>
              <a:t>Deacon:</a:t>
            </a:r>
          </a:p>
          <a:p>
            <a:pPr defTabSz="609583">
              <a:defRPr/>
            </a:pPr>
            <a:r>
              <a:rPr sz="4800"/>
              <a:t>Look towards the East.</a:t>
            </a:r>
          </a:p>
        </p:txBody>
      </p:sp>
    </p:spTree>
    <p:extLst>
      <p:ext uri="{BB962C8B-B14F-4D97-AF65-F5344CB8AC3E}">
        <p14:creationId xmlns:p14="http://schemas.microsoft.com/office/powerpoint/2010/main" val="1933656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7" y="609765"/>
            <a:ext cx="11022963" cy="3221331"/>
          </a:xfrm>
          <a:prstGeom prst="rect">
            <a:avLst/>
          </a:prstGeom>
        </p:spPr>
        <p:txBody>
          <a:bodyPr wrap="square" lIns="0" tIns="0" rIns="0" bIns="0" rtlCol="0" anchor="t">
            <a:spAutoFit/>
          </a:bodyPr>
          <a:lstStyle/>
          <a:p>
            <a:pPr defTabSz="609583">
              <a:defRPr/>
            </a:pPr>
            <a:r>
              <a:rPr b="1" sz="1733"/>
              <a:t>Priest:</a:t>
            </a:r>
          </a:p>
          <a:p>
            <a:pPr defTabSz="609157">
              <a:defRPr/>
            </a:pPr>
            <a:r>
              <a:rPr b="1" sz="4800"/>
              <a:t>You are He around whom stand the Cherubim full of eyes, and the Seraphim with six wings, praising continuously, without ceasing, saying:*</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sz="1867"/>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sz="1733"/>
              <a:t>Anaphora</a:t>
            </a:r>
          </a:p>
        </p:txBody>
      </p:sp>
      <p:sp>
        <p:nvSpPr>
          <p:cNvPr id="6" name="TextBox 2">
            <a:extLst>
              <a:ext uri="{FF2B5EF4-FFF2-40B4-BE49-F238E27FC236}">
                <a16:creationId xmlns:a16="http://schemas.microsoft.com/office/drawing/2014/main" id="{5E16FA83-428E-0848-B251-3725B4E72D92}"/>
              </a:ext>
            </a:extLst>
          </p:cNvPr>
          <p:cNvSpPr txBox="1"/>
          <p:nvPr/>
        </p:nvSpPr>
        <p:spPr>
          <a:xfrm>
            <a:off x="609918" y="3978214"/>
            <a:ext cx="10972165" cy="1005340"/>
          </a:xfrm>
          <a:prstGeom prst="rect">
            <a:avLst/>
          </a:prstGeom>
        </p:spPr>
        <p:txBody>
          <a:bodyPr wrap="square" lIns="0" tIns="0" rIns="0" bIns="0" rtlCol="0" anchor="t">
            <a:spAutoFit/>
          </a:bodyPr>
          <a:lstStyle/>
          <a:p>
            <a:pPr defTabSz="609583">
              <a:defRPr/>
            </a:pPr>
            <a:r>
              <a:rPr sz="1733"/>
              <a:t>Deacon:</a:t>
            </a:r>
          </a:p>
          <a:p>
            <a:pPr defTabSz="609583">
              <a:defRPr/>
            </a:pPr>
            <a:r>
              <a:rPr sz="4800"/>
              <a:t>Let us attend.</a:t>
            </a:r>
          </a:p>
        </p:txBody>
      </p:sp>
      <p:sp>
        <p:nvSpPr>
          <p:cNvPr id="10" name="TextBox 9">
            <a:extLst>
              <a:ext uri="{FF2B5EF4-FFF2-40B4-BE49-F238E27FC236}">
                <a16:creationId xmlns:a16="http://schemas.microsoft.com/office/drawing/2014/main" id="{0511C510-2C25-7F4D-9F1F-74EF77787AC9}"/>
              </a:ext>
            </a:extLst>
          </p:cNvPr>
          <p:cNvSpPr txBox="1"/>
          <p:nvPr/>
        </p:nvSpPr>
        <p:spPr>
          <a:xfrm>
            <a:off x="8810265" y="5452417"/>
            <a:ext cx="2438260" cy="481286"/>
          </a:xfrm>
          <a:prstGeom prst="rect">
            <a:avLst/>
          </a:prstGeom>
        </p:spPr>
        <p:txBody>
          <a:bodyPr wrap="square" lIns="0" tIns="0" rIns="0" bIns="0" rtlCol="0" anchor="t">
            <a:spAutoFit/>
          </a:bodyPr>
          <a:lstStyle/>
          <a:p>
            <a:pPr defTabSz="609157">
              <a:lnSpc>
                <a:spcPts val="4293"/>
              </a:lnSpc>
            </a:pPr>
            <a:r>
              <a:rPr sz="2000"/>
              <a:t>*Isaiah 6:2</a:t>
            </a:r>
          </a:p>
        </p:txBody>
      </p:sp>
    </p:spTree>
    <p:extLst>
      <p:ext uri="{BB962C8B-B14F-4D97-AF65-F5344CB8AC3E}">
        <p14:creationId xmlns:p14="http://schemas.microsoft.com/office/powerpoint/2010/main" val="43569216"/>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416</Words>
  <Application>Microsoft Office PowerPoint</Application>
  <PresentationFormat>Widescreen</PresentationFormat>
  <Paragraphs>54</Paragraphs>
  <Slides>9</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Mina Hanna</dc:creator>
  <cp:lastModifiedBy>Mina Hanna</cp:lastModifiedBy>
  <cp:revision>3</cp:revision>
  <dcterms:created xsi:type="dcterms:W3CDTF">2022-10-25T01:36:33Z</dcterms:created>
  <dcterms:modified xsi:type="dcterms:W3CDTF">2022-10-28T21:15:20Z</dcterms:modified>
</cp:coreProperties>
</file>

<file path=docProps/thumbnail.jpeg>
</file>